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264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83" d="100"/>
          <a:sy n="83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18.04.2018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856984" cy="208823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«Региональное развитие: цели. Критерии и функции управления»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6953" y="2132856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r>
              <a:rPr lang="ru-RU" sz="3600" b="1" dirty="0">
                <a:solidFill>
                  <a:schemeClr val="tx1"/>
                </a:solidFill>
              </a:rPr>
              <a:t>. Цели, критерии и принципы управления развитием региона</a:t>
            </a:r>
          </a:p>
          <a:p>
            <a:pPr algn="just"/>
            <a:r>
              <a:rPr lang="ru-RU" sz="3600" b="1" dirty="0">
                <a:solidFill>
                  <a:schemeClr val="tx1"/>
                </a:solidFill>
              </a:rPr>
              <a:t>2. Управление региональными рынками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254" y="404664"/>
            <a:ext cx="8686800" cy="4525962"/>
          </a:xfrm>
        </p:spPr>
        <p:txBody>
          <a:bodyPr/>
          <a:lstStyle/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уровень </a:t>
            </a:r>
            <a:r>
              <a:rPr lang="ru-RU" b="1" dirty="0">
                <a:solidFill>
                  <a:schemeClr val="tx1"/>
                </a:solidFill>
              </a:rPr>
              <a:t>потребления материальных благ и услуг: жилье и ЖКХ, продукты, транспортные услуги, обеспеченность товарами длительного пользования.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уровень </a:t>
            </a:r>
            <a:r>
              <a:rPr lang="ru-RU" b="1" dirty="0">
                <a:solidFill>
                  <a:schemeClr val="tx1"/>
                </a:solidFill>
              </a:rPr>
              <a:t>здравоохранения: обеспеченность больницами, аптеками, диагностическими центрами, услугами скорой помощи;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состояние </a:t>
            </a:r>
            <a:r>
              <a:rPr lang="ru-RU" b="1" dirty="0">
                <a:solidFill>
                  <a:schemeClr val="tx1"/>
                </a:solidFill>
              </a:rPr>
              <a:t>окружающей среды;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обогащение </a:t>
            </a:r>
            <a:r>
              <a:rPr lang="ru-RU" b="1" dirty="0">
                <a:solidFill>
                  <a:schemeClr val="tx1"/>
                </a:solidFill>
              </a:rPr>
              <a:t>культурной жизни людей;</a:t>
            </a:r>
          </a:p>
          <a:p>
            <a:pPr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развитие </a:t>
            </a:r>
            <a:r>
              <a:rPr lang="ru-RU" b="1" dirty="0">
                <a:solidFill>
                  <a:schemeClr val="tx1"/>
                </a:solidFill>
              </a:rPr>
              <a:t>малого бизнеса.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8875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rgbClr val="0000FF"/>
                </a:solidFill>
              </a:rPr>
              <a:t>Выделяется </a:t>
            </a:r>
            <a:r>
              <a:rPr lang="ru-RU" sz="3300" b="1" dirty="0">
                <a:solidFill>
                  <a:srgbClr val="0000FF"/>
                </a:solidFill>
              </a:rPr>
              <a:t>три типа регионального развития: 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300" b="1" dirty="0">
                <a:solidFill>
                  <a:schemeClr val="tx1"/>
                </a:solidFill>
              </a:rPr>
              <a:t>ассиметричный;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300" b="1" dirty="0">
                <a:solidFill>
                  <a:schemeClr val="tx1"/>
                </a:solidFill>
              </a:rPr>
              <a:t>гармоничный;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3300" b="1" dirty="0">
                <a:solidFill>
                  <a:schemeClr val="tx1"/>
                </a:solidFill>
              </a:rPr>
              <a:t>нейтральный.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8731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16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При </a:t>
            </a:r>
            <a:r>
              <a:rPr lang="ru-RU" sz="2800" b="1" dirty="0">
                <a:solidFill>
                  <a:srgbClr val="009900"/>
                </a:solidFill>
              </a:rPr>
              <a:t>ассиметричном региональном развитии </a:t>
            </a:r>
            <a:r>
              <a:rPr lang="ru-RU" sz="2800" b="1" dirty="0">
                <a:solidFill>
                  <a:schemeClr val="tx1"/>
                </a:solidFill>
              </a:rPr>
              <a:t>регионы, имеющие преимущество по каким- либо показателям в начале периода к его концу наращивают преимущество по этим показателям, а регионы, имеющие отставания, его усугубляют.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При </a:t>
            </a:r>
            <a:r>
              <a:rPr lang="ru-RU" sz="2800" b="1" dirty="0">
                <a:solidFill>
                  <a:srgbClr val="009900"/>
                </a:solidFill>
              </a:rPr>
              <a:t>гармоничном типе регионального развития </a:t>
            </a:r>
            <a:r>
              <a:rPr lang="ru-RU" sz="2800" b="1" dirty="0">
                <a:solidFill>
                  <a:schemeClr val="tx1"/>
                </a:solidFill>
              </a:rPr>
              <a:t>разрыв в уровне показателей между передовыми и отстающими сокращается.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При </a:t>
            </a:r>
            <a:r>
              <a:rPr lang="ru-RU" sz="2800" b="1" dirty="0">
                <a:solidFill>
                  <a:srgbClr val="009900"/>
                </a:solidFill>
              </a:rPr>
              <a:t>нейтральном типе регионального развития </a:t>
            </a:r>
            <a:r>
              <a:rPr lang="ru-RU" sz="2800" b="1" dirty="0">
                <a:solidFill>
                  <a:schemeClr val="tx1"/>
                </a:solidFill>
              </a:rPr>
              <a:t>разрыв в уровне показателей между передовыми и отстающими остается неизменным.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7811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В </a:t>
            </a:r>
            <a:r>
              <a:rPr lang="ru-RU" b="1" dirty="0">
                <a:solidFill>
                  <a:srgbClr val="0000FF"/>
                </a:solidFill>
              </a:rPr>
              <a:t>России распространен первый тип, причем разные его </a:t>
            </a:r>
            <a:r>
              <a:rPr lang="ru-RU" b="1" dirty="0" smtClean="0">
                <a:solidFill>
                  <a:srgbClr val="0000FF"/>
                </a:solidFill>
              </a:rPr>
              <a:t>виды:</a:t>
            </a:r>
            <a:endParaRPr lang="ru-RU" b="1" dirty="0">
              <a:solidFill>
                <a:srgbClr val="0000FF"/>
              </a:solidFill>
            </a:endParaRP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правовая асимметрия (республики, края, области, автономные области, автономные округа);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экономическая </a:t>
            </a:r>
            <a:r>
              <a:rPr lang="ru-RU" b="1" dirty="0">
                <a:solidFill>
                  <a:schemeClr val="tx1"/>
                </a:solidFill>
              </a:rPr>
              <a:t>асимметрия (богатые и бедные регионы</a:t>
            </a:r>
            <a:r>
              <a:rPr lang="ru-RU" b="1" dirty="0" smtClean="0">
                <a:solidFill>
                  <a:schemeClr val="tx1"/>
                </a:solidFill>
              </a:rPr>
              <a:t>);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социальная </a:t>
            </a:r>
            <a:r>
              <a:rPr lang="ru-RU" b="1" dirty="0">
                <a:solidFill>
                  <a:schemeClr val="tx1"/>
                </a:solidFill>
              </a:rPr>
              <a:t>асимметрия;</a:t>
            </a:r>
          </a:p>
          <a:p>
            <a:pPr marL="714375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культурная </a:t>
            </a:r>
            <a:r>
              <a:rPr lang="ru-RU" b="1" dirty="0">
                <a:solidFill>
                  <a:schemeClr val="tx1"/>
                </a:solidFill>
              </a:rPr>
              <a:t>асимметрия.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4113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ClrTx/>
              <a:buSzPct val="100000"/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По </a:t>
            </a:r>
            <a:r>
              <a:rPr lang="ru-RU" b="1" dirty="0">
                <a:solidFill>
                  <a:srgbClr val="0000FF"/>
                </a:solidFill>
              </a:rPr>
              <a:t>отношению к проблеме развития региона органы региональной власти выполняют следующие основные функции:</a:t>
            </a:r>
          </a:p>
          <a:p>
            <a:pPr marL="90011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управление функционированием региона в реальном времени;</a:t>
            </a:r>
          </a:p>
          <a:p>
            <a:pPr marL="900113" lvl="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стратегическое управление, направленное на развитие региона.</a:t>
            </a:r>
          </a:p>
          <a:p>
            <a:pPr algn="just">
              <a:buClrTx/>
              <a:buSzPct val="100000"/>
              <a:buFont typeface="Franklin Gothic Book" panose="020B0503020102020204" pitchFamily="34" charset="0"/>
              <a:buChar char="−"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4308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Основные </a:t>
            </a:r>
            <a:r>
              <a:rPr lang="ru-RU" b="1" dirty="0">
                <a:solidFill>
                  <a:srgbClr val="0000FF"/>
                </a:solidFill>
              </a:rPr>
              <a:t>виды экономического воздействия власти на развитие регионов: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1. </a:t>
            </a:r>
            <a:r>
              <a:rPr lang="ru-RU" b="1" dirty="0" smtClean="0">
                <a:solidFill>
                  <a:srgbClr val="009900"/>
                </a:solidFill>
              </a:rPr>
              <a:t>Формирование </a:t>
            </a:r>
            <a:r>
              <a:rPr lang="ru-RU" b="1" dirty="0">
                <a:solidFill>
                  <a:srgbClr val="009900"/>
                </a:solidFill>
              </a:rPr>
              <a:t>общих условий бизнеса в регионе </a:t>
            </a:r>
            <a:r>
              <a:rPr lang="ru-RU" b="1" dirty="0">
                <a:solidFill>
                  <a:schemeClr val="tx1"/>
                </a:solidFill>
              </a:rPr>
              <a:t>(транспорт, связь, гостиницы, телекоммуникации, склады, банки, страхование, консалтинговые агентства).</a:t>
            </a:r>
          </a:p>
          <a:p>
            <a:pPr marL="0" lv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2. </a:t>
            </a:r>
            <a:r>
              <a:rPr lang="ru-RU" b="1" dirty="0" smtClean="0">
                <a:solidFill>
                  <a:srgbClr val="009900"/>
                </a:solidFill>
              </a:rPr>
              <a:t>Регулирование </a:t>
            </a:r>
            <a:r>
              <a:rPr lang="ru-RU" b="1" dirty="0">
                <a:solidFill>
                  <a:srgbClr val="009900"/>
                </a:solidFill>
              </a:rPr>
              <a:t>деловой активности </a:t>
            </a:r>
            <a:r>
              <a:rPr lang="ru-RU" b="1" dirty="0">
                <a:solidFill>
                  <a:schemeClr val="tx1"/>
                </a:solidFill>
              </a:rPr>
              <a:t>(районирование территории, введение правил землепользования, налогообложение, субсидии, льготы, границы).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0152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3. </a:t>
            </a:r>
            <a:r>
              <a:rPr lang="ru-RU" b="1" dirty="0" smtClean="0">
                <a:solidFill>
                  <a:srgbClr val="009900"/>
                </a:solidFill>
              </a:rPr>
              <a:t>Прямая </a:t>
            </a:r>
            <a:r>
              <a:rPr lang="ru-RU" b="1" dirty="0">
                <a:solidFill>
                  <a:srgbClr val="009900"/>
                </a:solidFill>
              </a:rPr>
              <a:t>кооперация администрации и бизнеса</a:t>
            </a:r>
            <a:r>
              <a:rPr lang="ru-RU" b="1" dirty="0">
                <a:solidFill>
                  <a:schemeClr val="tx1"/>
                </a:solidFill>
              </a:rPr>
              <a:t> (совместные проекты, взаимодействие властных структур и </a:t>
            </a:r>
            <a:r>
              <a:rPr lang="ru-RU" b="1" dirty="0" err="1">
                <a:solidFill>
                  <a:schemeClr val="tx1"/>
                </a:solidFill>
              </a:rPr>
              <a:t>б</a:t>
            </a:r>
            <a:r>
              <a:rPr lang="ru-RU" b="1" u="sng" dirty="0" err="1">
                <a:solidFill>
                  <a:schemeClr val="tx1"/>
                </a:solidFill>
              </a:rPr>
              <a:t>изнесс</a:t>
            </a:r>
            <a:r>
              <a:rPr lang="ru-RU" b="1" u="sng" dirty="0">
                <a:solidFill>
                  <a:schemeClr val="tx1"/>
                </a:solidFill>
              </a:rPr>
              <a:t>-сообществ</a:t>
            </a:r>
            <a:r>
              <a:rPr lang="ru-RU" b="1" dirty="0">
                <a:solidFill>
                  <a:schemeClr val="tx1"/>
                </a:solidFill>
              </a:rPr>
              <a:t> с некоммерческими организациями по поводу совместных проектов, создание торгово-промышленных палат, учебных центров).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1457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Управление </a:t>
            </a:r>
            <a:r>
              <a:rPr lang="ru-RU" sz="2800" b="1" dirty="0">
                <a:solidFill>
                  <a:srgbClr val="0000FF"/>
                </a:solidFill>
              </a:rPr>
              <a:t>региональным развитием исходит из следующих принципов: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 smtClean="0">
                <a:solidFill>
                  <a:schemeClr val="tx1"/>
                </a:solidFill>
              </a:rPr>
              <a:t>создание </a:t>
            </a:r>
            <a:r>
              <a:rPr lang="ru-RU" sz="2800" b="1" dirty="0">
                <a:solidFill>
                  <a:schemeClr val="tx1"/>
                </a:solidFill>
              </a:rPr>
              <a:t>условий как для сохранения, так и для рационального использования ресурсов региона;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 smtClean="0">
                <a:solidFill>
                  <a:schemeClr val="tx1"/>
                </a:solidFill>
              </a:rPr>
              <a:t>определение </a:t>
            </a:r>
            <a:r>
              <a:rPr lang="ru-RU" sz="2800" b="1" dirty="0">
                <a:solidFill>
                  <a:schemeClr val="tx1"/>
                </a:solidFill>
              </a:rPr>
              <a:t>приоритетных направлений, которые потребляют значительно вложений и со стороны бюджета, и со стороны частных компаний.</a:t>
            </a:r>
          </a:p>
          <a:p>
            <a:pPr marL="714375" lvl="0" indent="-714375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 smtClean="0">
                <a:solidFill>
                  <a:schemeClr val="tx1"/>
                </a:solidFill>
              </a:rPr>
              <a:t>поиск </a:t>
            </a:r>
            <a:r>
              <a:rPr lang="ru-RU" sz="2800" b="1" dirty="0">
                <a:solidFill>
                  <a:schemeClr val="tx1"/>
                </a:solidFill>
              </a:rPr>
              <a:t>альтернативных, самых нуждающихся сфер и секторов социально-экономической системы.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677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57492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УПРАВЛЕНИЕ РЕГИОНАЛЬНЫМИ РЫНКАМИ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669" y="1591369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Основные </a:t>
            </a:r>
            <a:r>
              <a:rPr lang="ru-RU" sz="3100" b="1" dirty="0">
                <a:solidFill>
                  <a:srgbClr val="0000FF"/>
                </a:solidFill>
              </a:rPr>
              <a:t>цели управления региональными рынками </a:t>
            </a:r>
            <a:r>
              <a:rPr lang="ru-RU" sz="3100" b="1" dirty="0">
                <a:solidFill>
                  <a:schemeClr val="tx1"/>
                </a:solidFill>
              </a:rPr>
              <a:t>- это обеспечение сбалансированности рынков в регионе, удовлетворение потребностей населения, обеспечение экономической эффективности развития региона.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Объектами </a:t>
            </a:r>
            <a:r>
              <a:rPr lang="ru-RU" sz="3100" b="1" dirty="0">
                <a:solidFill>
                  <a:srgbClr val="0000FF"/>
                </a:solidFill>
              </a:rPr>
              <a:t>управления являются </a:t>
            </a:r>
            <a:r>
              <a:rPr lang="ru-RU" sz="3100" b="1" dirty="0">
                <a:solidFill>
                  <a:schemeClr val="tx1"/>
                </a:solidFill>
              </a:rPr>
              <a:t>население, предприятия, организации, сельскохозяйственные предприятия, объекты рыночной социальной инфраструктуры региона.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7342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Функции </a:t>
            </a:r>
            <a:r>
              <a:rPr lang="ru-RU" b="1" dirty="0">
                <a:solidFill>
                  <a:srgbClr val="0000FF"/>
                </a:solidFill>
              </a:rPr>
              <a:t>управления региональными рынками </a:t>
            </a:r>
            <a:r>
              <a:rPr lang="ru-RU" b="1" dirty="0" smtClean="0">
                <a:solidFill>
                  <a:srgbClr val="0000FF"/>
                </a:solidFill>
              </a:rPr>
              <a:t>следующие:</a:t>
            </a:r>
            <a:endParaRPr lang="ru-RU" b="1" dirty="0">
              <a:solidFill>
                <a:srgbClr val="0000FF"/>
              </a:solidFill>
            </a:endParaRP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1.</a:t>
            </a:r>
            <a:r>
              <a:rPr lang="ru-RU" b="1" dirty="0" smtClean="0">
                <a:solidFill>
                  <a:srgbClr val="009900"/>
                </a:solidFill>
              </a:rPr>
              <a:t>Аналитическая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экономическая диагностика развития рынков, исследования региональной рыночной конъюнктуры, исследования конкурентной среды, анализ институтов региональных рынков, исследование всей рыночной инфраструктуры в целом.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0923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Вопрос 1. цели, критерии и методы управления развитием региона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Региональное </a:t>
            </a:r>
            <a:r>
              <a:rPr lang="ru-RU" b="1" dirty="0">
                <a:solidFill>
                  <a:srgbClr val="0000FF"/>
                </a:solidFill>
              </a:rPr>
              <a:t>развитие </a:t>
            </a:r>
            <a:r>
              <a:rPr lang="ru-RU" b="1" dirty="0">
                <a:solidFill>
                  <a:schemeClr val="tx1"/>
                </a:solidFill>
              </a:rPr>
              <a:t>- это режим функционирования, который ориентирован на положительную динамику всех основных параметров уровня жизни, которая обеспечена устойчивым и сбалансированным воспроизводством хозяйственного, ресурсного, экономического, социально-демографического потенциала.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939" y="1268760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2. </a:t>
            </a:r>
            <a:r>
              <a:rPr lang="ru-RU" b="1" dirty="0" smtClean="0">
                <a:solidFill>
                  <a:srgbClr val="009900"/>
                </a:solidFill>
              </a:rPr>
              <a:t>Организация </a:t>
            </a:r>
            <a:r>
              <a:rPr lang="ru-RU" b="1" dirty="0">
                <a:solidFill>
                  <a:srgbClr val="009900"/>
                </a:solidFill>
              </a:rPr>
              <a:t>и контроль </a:t>
            </a:r>
            <a:r>
              <a:rPr lang="ru-RU" b="1" dirty="0">
                <a:solidFill>
                  <a:schemeClr val="tx1"/>
                </a:solidFill>
              </a:rPr>
              <a:t>- процесс построения органов управления региональными рынками, упорядочение их взаимосвязей, информационного потока ради обеспечения контроля.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3. </a:t>
            </a:r>
            <a:r>
              <a:rPr lang="ru-RU" b="1" dirty="0" smtClean="0">
                <a:solidFill>
                  <a:srgbClr val="009900"/>
                </a:solidFill>
              </a:rPr>
              <a:t>Планирование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разработка стратегических и тактических планов по развитию системы региональных рынков.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2105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4. </a:t>
            </a:r>
            <a:r>
              <a:rPr lang="ru-RU" b="1" dirty="0" smtClean="0">
                <a:solidFill>
                  <a:srgbClr val="009900"/>
                </a:solidFill>
              </a:rPr>
              <a:t>Координация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разработка законов, нормативов, программ.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5. </a:t>
            </a:r>
            <a:r>
              <a:rPr lang="ru-RU" b="1" dirty="0" smtClean="0">
                <a:solidFill>
                  <a:srgbClr val="009900"/>
                </a:solidFill>
              </a:rPr>
              <a:t>Мотивация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льготы предприятиям, кредиты в целях повышения покупательной способности населению.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0219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382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По </a:t>
            </a:r>
            <a:r>
              <a:rPr lang="ru-RU" sz="2800" b="1" dirty="0">
                <a:solidFill>
                  <a:srgbClr val="0000FF"/>
                </a:solidFill>
              </a:rPr>
              <a:t>отношению к функционированию региональных рынков существуют основные теории, посвященные анализу функционирования рынка регионов: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1) </a:t>
            </a:r>
            <a:r>
              <a:rPr lang="ru-RU" sz="2800" b="1" dirty="0" smtClean="0">
                <a:solidFill>
                  <a:srgbClr val="009900"/>
                </a:solidFill>
              </a:rPr>
              <a:t>Теория </a:t>
            </a:r>
            <a:r>
              <a:rPr lang="ru-RU" sz="2800" b="1" dirty="0">
                <a:solidFill>
                  <a:srgbClr val="009900"/>
                </a:solidFill>
              </a:rPr>
              <a:t>размещения производства и средств обращения </a:t>
            </a:r>
            <a:r>
              <a:rPr lang="ru-RU" sz="2800" b="1" dirty="0">
                <a:solidFill>
                  <a:schemeClr val="tx1"/>
                </a:solidFill>
              </a:rPr>
              <a:t>- упор делается на анализ пространственных проблем размещения предприятий, транспортных сетей.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2) </a:t>
            </a:r>
            <a:r>
              <a:rPr lang="ru-RU" sz="2800" b="1" dirty="0" smtClean="0">
                <a:solidFill>
                  <a:srgbClr val="009900"/>
                </a:solidFill>
              </a:rPr>
              <a:t>Теория </a:t>
            </a:r>
            <a:r>
              <a:rPr lang="ru-RU" sz="2800" b="1" dirty="0">
                <a:solidFill>
                  <a:srgbClr val="009900"/>
                </a:solidFill>
              </a:rPr>
              <a:t>рыночных потенциалов и пространственного взаимодействия </a:t>
            </a:r>
            <a:r>
              <a:rPr lang="ru-RU" sz="2800" b="1" dirty="0">
                <a:solidFill>
                  <a:schemeClr val="tx1"/>
                </a:solidFill>
              </a:rPr>
              <a:t>- сосредотачивает внимание на региональных и </a:t>
            </a:r>
            <a:r>
              <a:rPr lang="ru-RU" sz="2800" b="1" dirty="0" err="1">
                <a:solidFill>
                  <a:schemeClr val="tx1"/>
                </a:solidFill>
              </a:rPr>
              <a:t>внутрирегиональных</a:t>
            </a:r>
            <a:r>
              <a:rPr lang="ru-RU" sz="2800" b="1" dirty="0">
                <a:solidFill>
                  <a:schemeClr val="tx1"/>
                </a:solidFill>
              </a:rPr>
              <a:t> связях, перемещении товаров, услуг, капиталов.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6932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3) </a:t>
            </a:r>
            <a:r>
              <a:rPr lang="ru-RU" b="1" dirty="0" smtClean="0">
                <a:solidFill>
                  <a:srgbClr val="009900"/>
                </a:solidFill>
              </a:rPr>
              <a:t>Теория </a:t>
            </a:r>
            <a:r>
              <a:rPr lang="ru-RU" b="1" dirty="0">
                <a:solidFill>
                  <a:srgbClr val="009900"/>
                </a:solidFill>
              </a:rPr>
              <a:t>центральных мест </a:t>
            </a:r>
            <a:r>
              <a:rPr lang="ru-RU" b="1" dirty="0">
                <a:solidFill>
                  <a:schemeClr val="tx1"/>
                </a:solidFill>
              </a:rPr>
              <a:t>- города в регионе рассматриваются как рыночный центр снабжения прилегающей сельской местности товарами и услугами.</a:t>
            </a:r>
          </a:p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4) </a:t>
            </a:r>
            <a:r>
              <a:rPr lang="ru-RU" b="1" dirty="0" smtClean="0">
                <a:solidFill>
                  <a:srgbClr val="009900"/>
                </a:solidFill>
              </a:rPr>
              <a:t>Теория </a:t>
            </a:r>
            <a:r>
              <a:rPr lang="ru-RU" b="1" dirty="0" err="1">
                <a:solidFill>
                  <a:srgbClr val="009900"/>
                </a:solidFill>
              </a:rPr>
              <a:t>геомаркетинга</a:t>
            </a:r>
            <a:r>
              <a:rPr lang="ru-RU" b="1" dirty="0">
                <a:solidFill>
                  <a:srgbClr val="009900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исследование пространственных характеристик региональных рынков, месторасположение покупателей.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рамках теории проводится географическая сегментация регионального рынка для формулирования стратегии продвижения товаров на каждой территории.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698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5) </a:t>
            </a:r>
            <a:r>
              <a:rPr lang="ru-RU" b="1" dirty="0" smtClean="0">
                <a:solidFill>
                  <a:srgbClr val="009900"/>
                </a:solidFill>
              </a:rPr>
              <a:t>Теория </a:t>
            </a:r>
            <a:r>
              <a:rPr lang="ru-RU" b="1" dirty="0">
                <a:solidFill>
                  <a:srgbClr val="009900"/>
                </a:solidFill>
              </a:rPr>
              <a:t>пространственного распространения товаров </a:t>
            </a:r>
            <a:r>
              <a:rPr lang="ru-RU" b="1" dirty="0">
                <a:solidFill>
                  <a:schemeClr val="tx1"/>
                </a:solidFill>
              </a:rPr>
              <a:t>- региональный рынок рассматривается как система каналов распределения товаров в сфере обращения регионов, то есть рынок рассматривается не только как финансово-экономический, но рассматриваются и его материальные стороны перемещения товаров от производителей к потребителям.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017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233" y="1268760"/>
            <a:ext cx="8686800" cy="4525962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6) </a:t>
            </a:r>
            <a:r>
              <a:rPr lang="ru-RU" b="1" dirty="0" smtClean="0">
                <a:solidFill>
                  <a:srgbClr val="009900"/>
                </a:solidFill>
              </a:rPr>
              <a:t>Институциональная </a:t>
            </a:r>
            <a:r>
              <a:rPr lang="ru-RU" b="1" dirty="0">
                <a:solidFill>
                  <a:srgbClr val="009900"/>
                </a:solidFill>
              </a:rPr>
              <a:t>теория.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Региональный </a:t>
            </a:r>
            <a:r>
              <a:rPr lang="ru-RU" b="1" dirty="0">
                <a:solidFill>
                  <a:srgbClr val="C00000"/>
                </a:solidFill>
              </a:rPr>
              <a:t>рынок </a:t>
            </a:r>
            <a:r>
              <a:rPr lang="ru-RU" b="1" dirty="0">
                <a:solidFill>
                  <a:schemeClr val="tx1"/>
                </a:solidFill>
              </a:rPr>
              <a:t>- это система взаимодействующих субъектов сферы обращения региона, которая выступает в различных организационных формах и обеспечивает торгово-экономические и финансовые связи между производителями и потребителями.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717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Все </a:t>
            </a:r>
            <a:r>
              <a:rPr lang="ru-RU" b="1" dirty="0">
                <a:solidFill>
                  <a:schemeClr val="tx1"/>
                </a:solidFill>
              </a:rPr>
              <a:t>теории рассматривают проблему экономической диагностики региональных рынков, которая представляет собой сбор, анализ и интерпретацию данных об основных факторах, воздействующих на социально-экономические процессы и влияющих на формирование региональных рынков.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11976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951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Основа </a:t>
            </a:r>
            <a:r>
              <a:rPr lang="ru-RU" b="1" dirty="0">
                <a:solidFill>
                  <a:srgbClr val="C00000"/>
                </a:solidFill>
              </a:rPr>
              <a:t>экономической диагностики </a:t>
            </a:r>
            <a:r>
              <a:rPr lang="ru-RU" b="1" dirty="0">
                <a:solidFill>
                  <a:schemeClr val="tx1"/>
                </a:solidFill>
              </a:rPr>
              <a:t>- это конъюнктурные исследования, текущие наблюдения за состоянием рынка и его динамики, анализ причин, прогноз состояния конъюнктуры.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При </a:t>
            </a:r>
            <a:r>
              <a:rPr lang="ru-RU" b="1" dirty="0">
                <a:solidFill>
                  <a:srgbClr val="0000FF"/>
                </a:solidFill>
              </a:rPr>
              <a:t>этом рассматриваются два основных понятия: </a:t>
            </a:r>
            <a:endParaRPr lang="ru-RU" b="1" dirty="0" smtClean="0">
              <a:solidFill>
                <a:srgbClr val="0000FF"/>
              </a:solidFill>
            </a:endParaRPr>
          </a:p>
          <a:p>
            <a:pPr marL="8001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err="1" smtClean="0">
                <a:solidFill>
                  <a:schemeClr val="tx1"/>
                </a:solidFill>
              </a:rPr>
              <a:t>общерегиональная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рыночная </a:t>
            </a:r>
            <a:r>
              <a:rPr lang="ru-RU" b="1" dirty="0" smtClean="0">
                <a:solidFill>
                  <a:schemeClr val="tx1"/>
                </a:solidFill>
              </a:rPr>
              <a:t>конъюнктура;</a:t>
            </a:r>
          </a:p>
          <a:p>
            <a:pPr marL="8001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chemeClr val="tx1"/>
                </a:solidFill>
              </a:rPr>
              <a:t>конъюнктура </a:t>
            </a:r>
            <a:r>
              <a:rPr lang="ru-RU" b="1" dirty="0">
                <a:solidFill>
                  <a:schemeClr val="tx1"/>
                </a:solidFill>
              </a:rPr>
              <a:t>товарных региональных рынков.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0024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err="1" smtClean="0">
                <a:solidFill>
                  <a:schemeClr val="tx1"/>
                </a:solidFill>
              </a:rPr>
              <a:t>Общерегиональная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конъюнктура определяет состояние на данный момент всей системы региональных рынков, всех их видов.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Конъюнктура </a:t>
            </a:r>
            <a:r>
              <a:rPr lang="ru-RU" b="1" dirty="0">
                <a:solidFill>
                  <a:srgbClr val="C00000"/>
                </a:solidFill>
              </a:rPr>
              <a:t>товарного рынка </a:t>
            </a:r>
            <a:r>
              <a:rPr lang="ru-RU" b="1" dirty="0">
                <a:solidFill>
                  <a:schemeClr val="tx1"/>
                </a:solidFill>
              </a:rPr>
              <a:t>- это изучение текущих изменений в производстве и реализация отдельного товара (группы товаров) на территории региона.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7211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33" y="18864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	Все </a:t>
            </a:r>
            <a:r>
              <a:rPr lang="ru-RU" sz="2800" b="1" dirty="0">
                <a:solidFill>
                  <a:srgbClr val="0000FF"/>
                </a:solidFill>
              </a:rPr>
              <a:t>факторы, воздействующие на рыночную конъюнктуру, делятся на: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</a:t>
            </a:r>
            <a:r>
              <a:rPr lang="ru-RU" sz="2800" b="1" dirty="0">
                <a:solidFill>
                  <a:srgbClr val="009900"/>
                </a:solidFill>
              </a:rPr>
              <a:t>контролируемые</a:t>
            </a:r>
            <a:r>
              <a:rPr lang="ru-RU" sz="2800" b="1" dirty="0">
                <a:solidFill>
                  <a:schemeClr val="tx1"/>
                </a:solidFill>
              </a:rPr>
              <a:t> - находятся в компетенции руководства региона (определение товарного ассортимента, регулирование объема производства, ценовая политика (особенно на энергоносители), сбытовая политика, выбор стратегии развития региона, информационная политика);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</a:t>
            </a:r>
            <a:r>
              <a:rPr lang="ru-RU" sz="2800" b="1" dirty="0">
                <a:solidFill>
                  <a:srgbClr val="009900"/>
                </a:solidFill>
              </a:rPr>
              <a:t>неконтролируемые</a:t>
            </a:r>
            <a:r>
              <a:rPr lang="ru-RU" sz="2800" b="1" dirty="0">
                <a:solidFill>
                  <a:schemeClr val="tx1"/>
                </a:solidFill>
              </a:rPr>
              <a:t> - не определяются органами власти, но влияют на принимаемые решения и на развитие региона.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Это </a:t>
            </a:r>
            <a:r>
              <a:rPr lang="ru-RU" sz="2800" b="1" dirty="0">
                <a:solidFill>
                  <a:srgbClr val="0000FF"/>
                </a:solidFill>
              </a:rPr>
              <a:t>факторы макроуровня и </a:t>
            </a:r>
            <a:r>
              <a:rPr lang="ru-RU" sz="2800" b="1" dirty="0" err="1">
                <a:solidFill>
                  <a:srgbClr val="0000FF"/>
                </a:solidFill>
              </a:rPr>
              <a:t>мезоуровня</a:t>
            </a:r>
            <a:r>
              <a:rPr lang="ru-RU" sz="2800" b="1" dirty="0">
                <a:solidFill>
                  <a:srgbClr val="0000FF"/>
                </a:solidFill>
              </a:rPr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480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качестве приоритетной цели регионального управления выступает улучшение качества жизни населения, а потом уже улучшение здоровья, увеличение продолжительности жизни, повышение качества образования, оздоровление окружающей среды, повышение доходов населения.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1625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951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Факторы </a:t>
            </a:r>
            <a:r>
              <a:rPr lang="ru-RU" sz="2800" b="1" dirty="0">
                <a:solidFill>
                  <a:srgbClr val="0000FF"/>
                </a:solidFill>
              </a:rPr>
              <a:t>макроуровня (мировые тенденции, политика государства):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  </a:t>
            </a:r>
            <a:r>
              <a:rPr lang="ru-RU" sz="2800" b="1" dirty="0" smtClean="0">
                <a:solidFill>
                  <a:srgbClr val="009900"/>
                </a:solidFill>
              </a:rPr>
              <a:t>экономический </a:t>
            </a:r>
            <a:r>
              <a:rPr lang="ru-RU" sz="2800" b="1" dirty="0">
                <a:solidFill>
                  <a:srgbClr val="009900"/>
                </a:solidFill>
              </a:rPr>
              <a:t>фактор </a:t>
            </a:r>
            <a:r>
              <a:rPr lang="ru-RU" sz="2800" b="1" dirty="0">
                <a:solidFill>
                  <a:schemeClr val="tx1"/>
                </a:solidFill>
              </a:rPr>
              <a:t>(фаза экономического цикла экономики страны и мировой экономики, уровень общемировых и национальных цен, банковские процентные ставки, инфляция);</a:t>
            </a:r>
          </a:p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</a:t>
            </a:r>
            <a:r>
              <a:rPr lang="ru-RU" sz="2800" b="1" dirty="0" smtClean="0">
                <a:solidFill>
                  <a:srgbClr val="009900"/>
                </a:solidFill>
              </a:rPr>
              <a:t>научно-технический </a:t>
            </a:r>
            <a:r>
              <a:rPr lang="ru-RU" sz="2800" b="1" dirty="0">
                <a:solidFill>
                  <a:srgbClr val="009900"/>
                </a:solidFill>
              </a:rPr>
              <a:t>фактор </a:t>
            </a:r>
            <a:r>
              <a:rPr lang="ru-RU" sz="2800" b="1" dirty="0">
                <a:solidFill>
                  <a:schemeClr val="tx1"/>
                </a:solidFill>
              </a:rPr>
              <a:t>(уровень развития материально-технической базы рыночной инфраструктуры, уровень механизации и автоматизации в стране, уровень развития производственных и информационных технологий);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8118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32656"/>
            <a:ext cx="8686800" cy="4525962"/>
          </a:xfrm>
        </p:spPr>
        <p:txBody>
          <a:bodyPr/>
          <a:lstStyle/>
          <a:p>
            <a:pPr marL="0" lvl="0" indent="0" algn="just" defTabSz="247650">
              <a:buNone/>
              <a:tabLst>
                <a:tab pos="714375" algn="l"/>
                <a:tab pos="900113" algn="l"/>
                <a:tab pos="985838" algn="l"/>
                <a:tab pos="1071563" algn="l"/>
                <a:tab pos="1171575" algn="l"/>
                <a:tab pos="1428750" algn="l"/>
              </a:tabLst>
            </a:pPr>
            <a:r>
              <a:rPr lang="ru-RU" sz="3000" b="1" dirty="0" smtClean="0">
                <a:solidFill>
                  <a:schemeClr val="tx1"/>
                </a:solidFill>
              </a:rPr>
              <a:t>	- социально-демографический </a:t>
            </a:r>
            <a:r>
              <a:rPr lang="ru-RU" sz="3000" b="1" dirty="0">
                <a:solidFill>
                  <a:schemeClr val="tx1"/>
                </a:solidFill>
              </a:rPr>
              <a:t>фактор	(количество и качество трудовых ресурсов в стране, половозрастная структура, уровень образования населения, национальные традиции, размещение населения по территории станы);</a:t>
            </a:r>
          </a:p>
          <a:p>
            <a:pPr marL="0" lvl="0" indent="0" algn="just" defTabSz="714375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- природно-климатический </a:t>
            </a:r>
            <a:r>
              <a:rPr lang="ru-RU" sz="3000" b="1" dirty="0">
                <a:solidFill>
                  <a:schemeClr val="tx1"/>
                </a:solidFill>
              </a:rPr>
              <a:t>фактор (специфика производства и потребления, температурный режим);</a:t>
            </a:r>
          </a:p>
          <a:p>
            <a:pPr marL="0" lvl="0" indent="0" algn="just" defTabSz="765175">
              <a:buNone/>
              <a:tabLst>
                <a:tab pos="714375" algn="l"/>
              </a:tabLst>
            </a:pPr>
            <a:r>
              <a:rPr lang="ru-RU" sz="3000" b="1" dirty="0" smtClean="0">
                <a:solidFill>
                  <a:schemeClr val="tx1"/>
                </a:solidFill>
              </a:rPr>
              <a:t>	- политический </a:t>
            </a:r>
            <a:r>
              <a:rPr lang="ru-RU" sz="3000" b="1" dirty="0">
                <a:solidFill>
                  <a:schemeClr val="tx1"/>
                </a:solidFill>
              </a:rPr>
              <a:t>фактор (стабильность политической системы, нормативная база). 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</a:t>
            </a:r>
            <a:r>
              <a:rPr lang="ru-RU" sz="3000" b="1" dirty="0" smtClean="0">
                <a:solidFill>
                  <a:srgbClr val="0000FF"/>
                </a:solidFill>
              </a:rPr>
              <a:t>Факторы </a:t>
            </a:r>
            <a:r>
              <a:rPr lang="ru-RU" sz="3000" b="1" dirty="0" err="1">
                <a:solidFill>
                  <a:srgbClr val="0000FF"/>
                </a:solidFill>
              </a:rPr>
              <a:t>мезоуровня</a:t>
            </a:r>
            <a:r>
              <a:rPr lang="ru-RU" sz="3000" b="1" dirty="0">
                <a:solidFill>
                  <a:srgbClr val="0000FF"/>
                </a:solidFill>
              </a:rPr>
              <a:t>: выбор потребителей, хозяйствующих субъектов.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0599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92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Состояние </a:t>
            </a:r>
            <a:r>
              <a:rPr lang="ru-RU" b="1" dirty="0">
                <a:solidFill>
                  <a:srgbClr val="0000FF"/>
                </a:solidFill>
              </a:rPr>
              <a:t>конъюнктуры в регионе может быть оценено количественно: </a:t>
            </a:r>
          </a:p>
          <a:p>
            <a:pPr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rgbClr val="009900"/>
                </a:solidFill>
              </a:rPr>
              <a:t>показателями </a:t>
            </a:r>
            <a:r>
              <a:rPr lang="ru-RU" b="1" dirty="0">
                <a:solidFill>
                  <a:srgbClr val="009900"/>
                </a:solidFill>
              </a:rPr>
              <a:t>сферы производств </a:t>
            </a:r>
            <a:r>
              <a:rPr lang="ru-RU" b="1" dirty="0">
                <a:solidFill>
                  <a:schemeClr val="tx1"/>
                </a:solidFill>
              </a:rPr>
              <a:t>(государственные заказы, размер инвестиций, уровень занятости);</a:t>
            </a:r>
          </a:p>
          <a:p>
            <a:pPr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rgbClr val="009900"/>
                </a:solidFill>
              </a:rPr>
              <a:t>показателями </a:t>
            </a:r>
            <a:r>
              <a:rPr lang="ru-RU" b="1" dirty="0">
                <a:solidFill>
                  <a:srgbClr val="009900"/>
                </a:solidFill>
              </a:rPr>
              <a:t>межрегиональных и внешнеэкономических связей</a:t>
            </a:r>
            <a:r>
              <a:rPr lang="ru-RU" b="1" dirty="0">
                <a:solidFill>
                  <a:schemeClr val="tx1"/>
                </a:solidFill>
              </a:rPr>
              <a:t> (объем экспорта и импорта, объем грузовых перевозок); </a:t>
            </a:r>
          </a:p>
          <a:p>
            <a:pPr indent="457200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 smtClean="0">
                <a:solidFill>
                  <a:srgbClr val="009900"/>
                </a:solidFill>
              </a:rPr>
              <a:t>показателями </a:t>
            </a:r>
            <a:r>
              <a:rPr lang="ru-RU" b="1" dirty="0">
                <a:solidFill>
                  <a:srgbClr val="009900"/>
                </a:solidFill>
              </a:rPr>
              <a:t>кредитно-денежного обращения</a:t>
            </a:r>
            <a:r>
              <a:rPr lang="ru-RU" b="1" dirty="0">
                <a:solidFill>
                  <a:schemeClr val="tx1"/>
                </a:solidFill>
              </a:rPr>
              <a:t> (курсы ЦБ РФ, валют, процентные ставки).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2008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Цели </a:t>
            </a:r>
            <a:r>
              <a:rPr lang="ru-RU" b="1" dirty="0">
                <a:solidFill>
                  <a:srgbClr val="0000FF"/>
                </a:solidFill>
              </a:rPr>
              <a:t>могут быть:</a:t>
            </a:r>
          </a:p>
          <a:p>
            <a:pPr marL="0" indent="0" algn="just" defTabSz="447675">
              <a:buNone/>
              <a:tabLst>
                <a:tab pos="985838" algn="l"/>
                <a:tab pos="1343025" algn="l"/>
                <a:tab pos="1700213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 smtClean="0">
                <a:solidFill>
                  <a:srgbClr val="009900"/>
                </a:solidFill>
              </a:rPr>
              <a:t>долгосрочные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(создание информационного общества, новых рабочих мест для высококвалифицированных специалистов);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 smtClean="0">
                <a:solidFill>
                  <a:srgbClr val="009900"/>
                </a:solidFill>
              </a:rPr>
              <a:t>краткосрочные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(прирост ВВП в квартале, прирост объема производства, преодоление кризиса).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5766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Существует </a:t>
            </a:r>
            <a:r>
              <a:rPr lang="ru-RU" sz="2800" b="1" dirty="0">
                <a:solidFill>
                  <a:schemeClr val="tx1"/>
                </a:solidFill>
              </a:rPr>
              <a:t>система критериев и показателей, которыми достигаются цели.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Универсальным </a:t>
            </a:r>
            <a:r>
              <a:rPr lang="ru-RU" sz="2800" b="1" dirty="0">
                <a:solidFill>
                  <a:srgbClr val="0000FF"/>
                </a:solidFill>
              </a:rPr>
              <a:t>интегральным показателем является индекс развития человека. Для его расчета используется три показателя экономического развития:</a:t>
            </a:r>
          </a:p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 ожидаемая продолжительность жизни при рождении и средняя продолжительность жизни;</a:t>
            </a:r>
          </a:p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 интеллектуальный потенциал (грамотность взрослого населения и средняя продолжительность обучения);</a:t>
            </a:r>
          </a:p>
          <a:p>
            <a:pPr lvl="0" indent="557213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 величина душевого дохода с учетом покупательной способности национальной валюты.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9228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Используются </a:t>
            </a:r>
            <a:r>
              <a:rPr lang="ru-RU" b="1" dirty="0">
                <a:solidFill>
                  <a:srgbClr val="0000FF"/>
                </a:solidFill>
              </a:rPr>
              <a:t>также частные показатели развития регионов: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доход на душу населения;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степень дифференциации доходов;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уровень потребления отдельных материальных благ;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уровень физического здоровья населения;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уровень образования;</a:t>
            </a:r>
          </a:p>
          <a:p>
            <a:pPr marL="628650" lvl="0" indent="-357188" algn="just">
              <a:buClrTx/>
              <a:buSzPct val="100000"/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 степень счастья населения.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349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Особое </a:t>
            </a:r>
            <a:r>
              <a:rPr lang="ru-RU" b="1" dirty="0">
                <a:solidFill>
                  <a:schemeClr val="tx1"/>
                </a:solidFill>
              </a:rPr>
              <a:t>значение в определении уровня экономического развития региона имеют ВНП, ВВП и реальный ВНП на душу населения.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ВНП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- это рыночная стоимость товаров и услуг, произведенных в регионе за определенный период.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ВВП </a:t>
            </a:r>
            <a:r>
              <a:rPr lang="ru-RU" b="1" dirty="0">
                <a:solidFill>
                  <a:schemeClr val="tx1"/>
                </a:solidFill>
              </a:rPr>
              <a:t>- это объем произведенной продукции и услуг в экономике региона.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Реальный ВНП на душу населения - это стоимость затрат на личные покупки.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004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оценки динамики развития региона обычно используют показатели, которые оценивают темпы экономического роста, темпы роста и спада производительности труда, темпы роста дохода, структурных изменений в экономике региона.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0065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России разработаны следующие критерии социально-экономического развития региона: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ВНП </a:t>
            </a:r>
            <a:r>
              <a:rPr lang="ru-RU" b="1" dirty="0">
                <a:solidFill>
                  <a:schemeClr val="tx1"/>
                </a:solidFill>
              </a:rPr>
              <a:t>и ВВП (в том числе в расчете на душу населения) и изменение этих показателей;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средний </a:t>
            </a:r>
            <a:r>
              <a:rPr lang="ru-RU" b="1" dirty="0">
                <a:solidFill>
                  <a:schemeClr val="tx1"/>
                </a:solidFill>
              </a:rPr>
              <a:t>уровень дохода и степень дифференциации доходов населения;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продолжительность </a:t>
            </a:r>
            <a:r>
              <a:rPr lang="ru-RU" b="1" dirty="0">
                <a:solidFill>
                  <a:schemeClr val="tx1"/>
                </a:solidFill>
              </a:rPr>
              <a:t>жизни, уровень физического и психического здоровья населения;</a:t>
            </a:r>
          </a:p>
          <a:p>
            <a:pPr marL="628650" lvl="0" algn="just">
              <a:buClrTx/>
              <a:buSzPct val="100000"/>
              <a:buFont typeface="Franklin Gothic Book" panose="020B0503020102020204" pitchFamily="34" charset="0"/>
              <a:buChar char="−"/>
              <a:tabLst>
                <a:tab pos="6286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уровень </a:t>
            </a:r>
            <a:r>
              <a:rPr lang="ru-RU" b="1" dirty="0">
                <a:solidFill>
                  <a:schemeClr val="tx1"/>
                </a:solidFill>
              </a:rPr>
              <a:t>образования;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0960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140</Words>
  <Application>Microsoft Office PowerPoint</Application>
  <PresentationFormat>Экран (4:3)</PresentationFormat>
  <Paragraphs>133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ТЕМА: «Региональное развитие: цели. Критерии и функции управления»</vt:lpstr>
      <vt:lpstr>Вопрос 1. цели, критерии и методы управления развитием региона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УПРАВЛЕНИЕ РЕГИОНАЛЬНЫМИ РЫНКАМИ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Админ</cp:lastModifiedBy>
  <cp:revision>78</cp:revision>
  <dcterms:created xsi:type="dcterms:W3CDTF">2011-05-11T10:44:05Z</dcterms:created>
  <dcterms:modified xsi:type="dcterms:W3CDTF">2018-04-18T07:35:32Z</dcterms:modified>
</cp:coreProperties>
</file>